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Fira Sans Extra Condensed Medium"/>
      <p:regular r:id="rId17"/>
      <p:bold r:id="rId18"/>
      <p:italic r:id="rId19"/>
      <p:boldItalic r:id="rId20"/>
    </p:embeddedFont>
    <p:embeddedFont>
      <p:font typeface="Share"/>
      <p:regular r:id="rId21"/>
      <p:bold r:id="rId22"/>
      <p:italic r:id="rId23"/>
      <p:boldItalic r:id="rId24"/>
    </p:embeddedFont>
    <p:embeddedFont>
      <p:font typeface="DM Serif Display"/>
      <p:regular r:id="rId25"/>
      <p:italic r:id="rId26"/>
    </p:embeddedFont>
    <p:embeddedFont>
      <p:font typeface="Open Sans Ligh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22" Type="http://schemas.openxmlformats.org/officeDocument/2006/relationships/font" Target="fonts/Share-bold.fntdata"/><Relationship Id="rId21" Type="http://schemas.openxmlformats.org/officeDocument/2006/relationships/font" Target="fonts/Share-regular.fntdata"/><Relationship Id="rId24" Type="http://schemas.openxmlformats.org/officeDocument/2006/relationships/font" Target="fonts/Share-boldItalic.fntdata"/><Relationship Id="rId23" Type="http://schemas.openxmlformats.org/officeDocument/2006/relationships/font" Target="fonts/Shar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erifDisplay-italic.fntdata"/><Relationship Id="rId25" Type="http://schemas.openxmlformats.org/officeDocument/2006/relationships/font" Target="fonts/DMSerifDisplay-regular.fntdata"/><Relationship Id="rId28" Type="http://schemas.openxmlformats.org/officeDocument/2006/relationships/font" Target="fonts/OpenSansLight-bold.fntdata"/><Relationship Id="rId27" Type="http://schemas.openxmlformats.org/officeDocument/2006/relationships/font" Target="fonts/OpenSans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-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FiraSansExtraCondensedMedium-regular.fntdata"/><Relationship Id="rId16" Type="http://schemas.openxmlformats.org/officeDocument/2006/relationships/slide" Target="slides/slide10.xml"/><Relationship Id="rId19" Type="http://schemas.openxmlformats.org/officeDocument/2006/relationships/font" Target="fonts/FiraSansExtraCondensedMedium-italic.fntdata"/><Relationship Id="rId18" Type="http://schemas.openxmlformats.org/officeDocument/2006/relationships/font" Target="fonts/FiraSansExtraCondensed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db787d198_6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db787d198_6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db787d198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db787d198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db787d198_6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db787d198_6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Cardiovascular disease (CVD) has long been one of the world’s leading health threats, and a significant proportion of patients remain asymptomatic until late stages, making them “silent” high‑risk individuals. Because early symptoms are often imperceptible, identifying high‑risk patients before clinical intervention has become a critical challenge for health insurers, care management providers, and telemedicine platforms.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db787d198_6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db787d198_6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db787d198_7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db787d198_7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db787d198_7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db787d198_7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db787d198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db787d198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db787d198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db787d19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db787d198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db787d198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db787d19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db787d19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subTitle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5">
            <a:hlinkClick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25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5">
            <a:hlinkClick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5">
            <a:hlinkClick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0" name="Google Shape;90;p25">
            <a:hlinkClick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25">
            <a:hlinkClick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5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3" name="Google Shape;93;p25">
            <a:hlinkClick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5">
            <a:hlinkClick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25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5">
            <a:hlinkClick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5">
            <a:hlinkClick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5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9" name="Google Shape;99;p25">
            <a:hlinkClick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5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25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Google Shape;102;p25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hasCustomPrompt="1"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hasCustomPrompt="1"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hasCustomPrompt="1"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34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5"/>
          <p:cNvSpPr txBox="1"/>
          <p:nvPr>
            <p:ph type="title"/>
          </p:nvPr>
        </p:nvSpPr>
        <p:spPr>
          <a:xfrm>
            <a:off x="1735599" y="1380450"/>
            <a:ext cx="56730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36"/>
          <p:cNvSpPr txBox="1"/>
          <p:nvPr>
            <p:ph idx="1" type="subTitle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37"/>
          <p:cNvSpPr txBox="1"/>
          <p:nvPr>
            <p:ph idx="1" type="subTitle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38"/>
          <p:cNvSpPr txBox="1"/>
          <p:nvPr>
            <p:ph idx="1" type="subTitle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47" name="Google Shape;147;p39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9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39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9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39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39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39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3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40"/>
          <p:cNvSpPr txBox="1"/>
          <p:nvPr>
            <p:ph idx="4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0"/>
          <p:cNvSpPr txBox="1"/>
          <p:nvPr>
            <p:ph idx="5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40"/>
          <p:cNvSpPr txBox="1"/>
          <p:nvPr>
            <p:ph idx="6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hasCustomPrompt="1" idx="7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40"/>
          <p:cNvSpPr txBox="1"/>
          <p:nvPr>
            <p:ph hasCustomPrompt="1" idx="8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40"/>
          <p:cNvSpPr txBox="1"/>
          <p:nvPr>
            <p:ph hasCustomPrompt="1" idx="9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41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41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41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42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42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42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42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43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43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44"/>
          <p:cNvSpPr txBox="1"/>
          <p:nvPr>
            <p:ph idx="2" type="ctrTitle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3" type="ctrTitle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2" name="Google Shape;192;p44"/>
          <p:cNvSpPr txBox="1"/>
          <p:nvPr>
            <p:ph idx="4" type="ctrTitle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subTitle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4" name="Google Shape;194;p44"/>
          <p:cNvSpPr txBox="1"/>
          <p:nvPr>
            <p:ph idx="5" type="subTitle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44"/>
          <p:cNvSpPr txBox="1"/>
          <p:nvPr>
            <p:ph idx="6" type="subTitle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45">
            <a:hlinkClick/>
          </p:cNvPr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45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0" name="Google Shape;200;p45">
            <a:hlinkClick/>
          </p:cNvPr>
          <p:cNvSpPr txBox="1"/>
          <p:nvPr>
            <p:ph hasCustomPrompt="1"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45">
            <a:hlinkClick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2" name="Google Shape;202;p45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3" name="Google Shape;203;p45">
            <a:hlinkClick/>
          </p:cNvPr>
          <p:cNvSpPr txBox="1"/>
          <p:nvPr>
            <p:ph hasCustomPrompt="1"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45">
            <a:hlinkClick/>
          </p:cNvPr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45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6" name="Google Shape;206;p45">
            <a:hlinkClick/>
          </p:cNvPr>
          <p:cNvSpPr txBox="1"/>
          <p:nvPr>
            <p:ph hasCustomPrompt="1"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46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46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1" name="Google Shape;211;p46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2" name="Google Shape;212;p46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3" name="Google Shape;213;p46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4" name="Google Shape;214;p46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5" name="Google Shape;215;p46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6" name="Google Shape;216;p46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9" name="Google Shape;219;p47"/>
          <p:cNvSpPr txBox="1"/>
          <p:nvPr>
            <p:ph idx="2" type="ctrTitle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" name="Google Shape;220;p47"/>
          <p:cNvSpPr txBox="1"/>
          <p:nvPr>
            <p:ph idx="3" type="ctrTitle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47"/>
          <p:cNvSpPr txBox="1"/>
          <p:nvPr>
            <p:ph idx="4" type="ctrTitle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47"/>
          <p:cNvSpPr txBox="1"/>
          <p:nvPr>
            <p:ph idx="5" type="ctrTitle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47"/>
          <p:cNvSpPr txBox="1"/>
          <p:nvPr>
            <p:ph idx="1" type="subTitle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47"/>
          <p:cNvSpPr txBox="1"/>
          <p:nvPr>
            <p:ph idx="6" type="subTitle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47"/>
          <p:cNvSpPr txBox="1"/>
          <p:nvPr>
            <p:ph idx="7" type="subTitle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47"/>
          <p:cNvSpPr txBox="1"/>
          <p:nvPr>
            <p:ph idx="8" type="subTitle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48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48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48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48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48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48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48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48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2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9"/>
          <p:cNvSpPr txBox="1"/>
          <p:nvPr>
            <p:ph idx="1" type="subTitle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0" name="Google Shape;240;p49"/>
          <p:cNvSpPr txBox="1"/>
          <p:nvPr>
            <p:ph idx="2" type="ctrTitle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9"/>
          <p:cNvSpPr txBox="1"/>
          <p:nvPr>
            <p:ph idx="3" type="subTitle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49"/>
          <p:cNvSpPr txBox="1"/>
          <p:nvPr>
            <p:ph idx="4" type="ctrTitle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" name="Google Shape;243;p49"/>
          <p:cNvSpPr txBox="1"/>
          <p:nvPr>
            <p:ph idx="5" type="subTitle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4" name="Google Shape;244;p49"/>
          <p:cNvSpPr txBox="1"/>
          <p:nvPr>
            <p:ph idx="6" type="ctrTitle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5" name="Google Shape;245;p49"/>
          <p:cNvSpPr txBox="1"/>
          <p:nvPr>
            <p:ph idx="7" type="subTitle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6" name="Google Shape;246;p49"/>
          <p:cNvSpPr txBox="1"/>
          <p:nvPr>
            <p:ph idx="8"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/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49" name="Google Shape;249;p50"/>
          <p:cNvSpPr txBox="1"/>
          <p:nvPr>
            <p:ph idx="1" type="subTitle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0" name="Google Shape;250;p50"/>
          <p:cNvSpPr txBox="1"/>
          <p:nvPr>
            <p:ph idx="2" type="title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1" name="Google Shape;251;p50"/>
          <p:cNvSpPr txBox="1"/>
          <p:nvPr>
            <p:ph idx="3" type="subTitle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2" name="Google Shape;252;p50"/>
          <p:cNvSpPr txBox="1"/>
          <p:nvPr>
            <p:ph idx="4" type="title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3" name="Google Shape;253;p50"/>
          <p:cNvSpPr txBox="1"/>
          <p:nvPr>
            <p:ph idx="5" type="subTitle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4" name="Google Shape;254;p50"/>
          <p:cNvSpPr txBox="1"/>
          <p:nvPr>
            <p:ph idx="6" type="title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5" name="Google Shape;255;p50"/>
          <p:cNvSpPr txBox="1"/>
          <p:nvPr>
            <p:ph idx="7" type="subTitle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6" name="Google Shape;256;p50"/>
          <p:cNvSpPr txBox="1"/>
          <p:nvPr>
            <p:ph idx="8" type="title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9" type="subTitle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idx="13"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1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2" name="Google Shape;262;p51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3" name="Google Shape;263;p51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4" name="Google Shape;264;p51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51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6" name="Google Shape;266;p51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" name="Google Shape;267;p51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8" name="Google Shape;268;p51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9" name="Google Shape;269;p51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0" name="Google Shape;270;p51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1" name="Google Shape;271;p51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2" name="Google Shape;272;p51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/>
          <p:nvPr/>
        </p:nvSpPr>
        <p:spPr>
          <a:xfrm>
            <a:off x="0" y="0"/>
            <a:ext cx="7691511" cy="5182651"/>
          </a:xfrm>
          <a:custGeom>
            <a:rect b="b" l="l" r="r" t="t"/>
            <a:pathLst>
              <a:path extrusionOk="0" h="192217" w="285267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3"/>
          <p:cNvSpPr txBox="1"/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55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55"/>
          <p:cNvSpPr txBox="1"/>
          <p:nvPr/>
        </p:nvSpPr>
        <p:spPr>
          <a:xfrm flipH="1">
            <a:off x="5020775" y="3782100"/>
            <a:ext cx="281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zh-C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zh-C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C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b="1" lang="zh-C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56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7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zizhan.li8282/viz/CVDRisk_17483262004220/Dashboard1?publish=yes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>
            <p:ph type="ctrTitle"/>
          </p:nvPr>
        </p:nvSpPr>
        <p:spPr>
          <a:xfrm>
            <a:off x="445800" y="664475"/>
            <a:ext cx="82524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5100">
                <a:solidFill>
                  <a:schemeClr val="lt1"/>
                </a:solidFill>
              </a:rPr>
              <a:t>Multi-level Cardiovascular Disease Risk </a:t>
            </a:r>
            <a:endParaRPr i="1" sz="5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296" name="Google Shape;296;p58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Google Shape;297;p58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58"/>
          <p:cNvSpPr txBox="1"/>
          <p:nvPr>
            <p:ph idx="4294967295" type="subTitle"/>
          </p:nvPr>
        </p:nvSpPr>
        <p:spPr>
          <a:xfrm>
            <a:off x="6117125" y="450328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latin typeface="DM Serif Display"/>
                <a:ea typeface="DM Serif Display"/>
                <a:cs typeface="DM Serif Display"/>
                <a:sym typeface="DM Serif Display"/>
              </a:rPr>
              <a:t>Natasha Carpio Castellanos, Shawn Li, Jiayu Zhao</a:t>
            </a:r>
            <a:endParaRPr sz="1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/>
          <p:nvPr>
            <p:ph idx="4294967295" type="ctrTitle"/>
          </p:nvPr>
        </p:nvSpPr>
        <p:spPr>
          <a:xfrm>
            <a:off x="727950" y="249350"/>
            <a:ext cx="76881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DM Serif Display"/>
                <a:ea typeface="DM Serif Display"/>
                <a:cs typeface="DM Serif Display"/>
                <a:sym typeface="DM Serif Display"/>
              </a:rPr>
              <a:t>References</a:t>
            </a:r>
            <a:endParaRPr b="0" i="1" sz="5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3" name="Google Shape;383;p67"/>
          <p:cNvSpPr txBox="1"/>
          <p:nvPr/>
        </p:nvSpPr>
        <p:spPr>
          <a:xfrm>
            <a:off x="727950" y="1178175"/>
            <a:ext cx="701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9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BRFSS 2023 Behavioral Risk Factor Surveillance System</a:t>
            </a:r>
            <a:endParaRPr i="1"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4" name="Google Shape;384;p67"/>
          <p:cNvSpPr txBox="1"/>
          <p:nvPr/>
        </p:nvSpPr>
        <p:spPr>
          <a:xfrm>
            <a:off x="727950" y="1830800"/>
            <a:ext cx="479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9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EPA Air Quality Index (AQI)</a:t>
            </a:r>
            <a:endParaRPr i="1" sz="19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5" name="Google Shape;385;p67"/>
          <p:cNvSpPr txBox="1"/>
          <p:nvPr/>
        </p:nvSpPr>
        <p:spPr>
          <a:xfrm>
            <a:off x="727950" y="2483425"/>
            <a:ext cx="402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9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Statista State‑Level GDP Data</a:t>
            </a:r>
            <a:endParaRPr/>
          </a:p>
        </p:txBody>
      </p:sp>
      <p:sp>
        <p:nvSpPr>
          <p:cNvPr id="386" name="Google Shape;386;p67"/>
          <p:cNvSpPr txBox="1"/>
          <p:nvPr/>
        </p:nvSpPr>
        <p:spPr>
          <a:xfrm>
            <a:off x="767825" y="3136050"/>
            <a:ext cx="479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9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County Health Rankings &amp; Roadmaps</a:t>
            </a:r>
            <a:endParaRPr i="1" sz="21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7" name="Google Shape;387;p67"/>
          <p:cNvSpPr txBox="1"/>
          <p:nvPr/>
        </p:nvSpPr>
        <p:spPr>
          <a:xfrm>
            <a:off x="767825" y="38484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9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Airflow &amp; dbt</a:t>
            </a:r>
            <a:endParaRPr i="1" sz="19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9"/>
          <p:cNvSpPr txBox="1"/>
          <p:nvPr/>
        </p:nvSpPr>
        <p:spPr>
          <a:xfrm>
            <a:off x="2353550" y="3525000"/>
            <a:ext cx="253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Identification</a:t>
            </a:r>
            <a:r>
              <a:rPr lang="zh-CN" sz="16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Challenge</a:t>
            </a:r>
            <a:endParaRPr sz="16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4" name="Google Shape;304;p59"/>
          <p:cNvSpPr txBox="1"/>
          <p:nvPr/>
        </p:nvSpPr>
        <p:spPr>
          <a:xfrm>
            <a:off x="4255475" y="961200"/>
            <a:ext cx="1881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CVD has long been of the world’s leading health threats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5" name="Google Shape;305;p59"/>
          <p:cNvSpPr txBox="1"/>
          <p:nvPr/>
        </p:nvSpPr>
        <p:spPr>
          <a:xfrm>
            <a:off x="6084275" y="2383525"/>
            <a:ext cx="1881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Early signs of CVD are often imperceptible, making timely detection before clinical intervention difficult.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6" name="Google Shape;306;p59"/>
          <p:cNvSpPr txBox="1"/>
          <p:nvPr/>
        </p:nvSpPr>
        <p:spPr>
          <a:xfrm>
            <a:off x="6084275" y="2102050"/>
            <a:ext cx="2341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Imperceptiable</a:t>
            </a:r>
            <a:endParaRPr sz="16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7" name="Google Shape;307;p59"/>
          <p:cNvSpPr txBox="1"/>
          <p:nvPr/>
        </p:nvSpPr>
        <p:spPr>
          <a:xfrm>
            <a:off x="4255475" y="679725"/>
            <a:ext cx="2341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Global Health Threat</a:t>
            </a:r>
            <a:endParaRPr sz="16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8" name="Google Shape;308;p59"/>
          <p:cNvSpPr txBox="1"/>
          <p:nvPr/>
        </p:nvSpPr>
        <p:spPr>
          <a:xfrm>
            <a:off x="-148550" y="2102700"/>
            <a:ext cx="3208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Silent</a:t>
            </a:r>
            <a:r>
              <a:rPr lang="zh-C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zh-CN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High Risk 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9" name="Google Shape;309;p59"/>
          <p:cNvSpPr txBox="1"/>
          <p:nvPr/>
        </p:nvSpPr>
        <p:spPr>
          <a:xfrm>
            <a:off x="1217925" y="2384150"/>
            <a:ext cx="1881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significant proportion of patients remain asymptomatic untill late stage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0" name="Google Shape;310;p59"/>
          <p:cNvSpPr txBox="1"/>
          <p:nvPr/>
        </p:nvSpPr>
        <p:spPr>
          <a:xfrm>
            <a:off x="2602325" y="3806475"/>
            <a:ext cx="2249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care management providers, and telemedicine platforms, accurately identifying high-risk patients before clinical intervention has become a critical challenge.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11" name="Google Shape;311;p59"/>
          <p:cNvGrpSpPr/>
          <p:nvPr/>
        </p:nvGrpSpPr>
        <p:grpSpPr>
          <a:xfrm>
            <a:off x="5005638" y="2106525"/>
            <a:ext cx="992925" cy="3113100"/>
            <a:chOff x="5005638" y="2106525"/>
            <a:chExt cx="992925" cy="3113100"/>
          </a:xfrm>
        </p:grpSpPr>
        <p:sp>
          <p:nvSpPr>
            <p:cNvPr id="312" name="Google Shape;312;p59"/>
            <p:cNvSpPr/>
            <p:nvPr/>
          </p:nvSpPr>
          <p:spPr>
            <a:xfrm>
              <a:off x="5190088" y="2106525"/>
              <a:ext cx="667500" cy="3113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9"/>
            <p:cNvSpPr/>
            <p:nvPr/>
          </p:nvSpPr>
          <p:spPr>
            <a:xfrm>
              <a:off x="5617563" y="2200025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9"/>
            <p:cNvSpPr/>
            <p:nvPr/>
          </p:nvSpPr>
          <p:spPr>
            <a:xfrm>
              <a:off x="5005638" y="3581150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59"/>
          <p:cNvGrpSpPr/>
          <p:nvPr/>
        </p:nvGrpSpPr>
        <p:grpSpPr>
          <a:xfrm>
            <a:off x="3198213" y="-83450"/>
            <a:ext cx="1057275" cy="3019500"/>
            <a:chOff x="3198213" y="-83450"/>
            <a:chExt cx="1057275" cy="3019500"/>
          </a:xfrm>
        </p:grpSpPr>
        <p:sp>
          <p:nvSpPr>
            <p:cNvPr id="316" name="Google Shape;316;p59"/>
            <p:cNvSpPr/>
            <p:nvPr/>
          </p:nvSpPr>
          <p:spPr>
            <a:xfrm>
              <a:off x="3369388" y="-83450"/>
              <a:ext cx="667500" cy="3019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9"/>
            <p:cNvSpPr/>
            <p:nvPr/>
          </p:nvSpPr>
          <p:spPr>
            <a:xfrm>
              <a:off x="3874488" y="767500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9"/>
            <p:cNvSpPr/>
            <p:nvPr/>
          </p:nvSpPr>
          <p:spPr>
            <a:xfrm>
              <a:off x="3198213" y="2200025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59"/>
          <p:cNvSpPr txBox="1"/>
          <p:nvPr>
            <p:ph type="ctrTitle"/>
          </p:nvPr>
        </p:nvSpPr>
        <p:spPr>
          <a:xfrm>
            <a:off x="263100" y="194925"/>
            <a:ext cx="2599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Bussiness Case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25" y="865325"/>
            <a:ext cx="8045126" cy="37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type="ctrTitle"/>
          </p:nvPr>
        </p:nvSpPr>
        <p:spPr>
          <a:xfrm>
            <a:off x="263100" y="194925"/>
            <a:ext cx="31974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Bussiness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type="ctrTitle"/>
          </p:nvPr>
        </p:nvSpPr>
        <p:spPr>
          <a:xfrm>
            <a:off x="263100" y="194925"/>
            <a:ext cx="31974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</a:t>
            </a:r>
            <a:r>
              <a:rPr lang="zh-CN"/>
              <a:t>ouce Data and </a:t>
            </a:r>
            <a:r>
              <a:rPr lang="zh-CN"/>
              <a:t>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 </a:t>
            </a:r>
            <a:endParaRPr sz="2200"/>
          </a:p>
        </p:txBody>
      </p:sp>
      <p:pic>
        <p:nvPicPr>
          <p:cNvPr id="331" name="Google Shape;331;p61" title="Project-4.jpg"/>
          <p:cNvPicPr preferRelativeResize="0"/>
          <p:nvPr/>
        </p:nvPicPr>
        <p:blipFill rotWithShape="1">
          <a:blip r:embed="rId3">
            <a:alphaModFix/>
          </a:blip>
          <a:srcRect b="3549" l="6344" r="2373" t="0"/>
          <a:stretch/>
        </p:blipFill>
        <p:spPr>
          <a:xfrm>
            <a:off x="905300" y="809475"/>
            <a:ext cx="2992200" cy="38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1"/>
          <p:cNvSpPr txBox="1"/>
          <p:nvPr/>
        </p:nvSpPr>
        <p:spPr>
          <a:xfrm>
            <a:off x="4465400" y="1262500"/>
            <a:ext cx="44622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1. </a:t>
            </a: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Souce Data</a:t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BRFSS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County Health Ranking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Statista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Self.inc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2</a:t>
            </a: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. STTM</a:t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Extracts and cleans raw data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Applies any necessary joins, aggregates or feature engineering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3. DWH</a:t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Schema (DDL) managed in MySQL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Data loading/manipulation (DML) done via Python scripts and direct MySQL commands</a:t>
            </a:r>
            <a:endParaRPr i="1" sz="9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 u="sng">
                <a:latin typeface="Times"/>
                <a:ea typeface="Times"/>
                <a:cs typeface="Times"/>
                <a:sym typeface="Times"/>
              </a:rPr>
              <a:t>4. BI &amp; Reporting</a:t>
            </a:r>
            <a:endParaRPr b="1" sz="11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 u="sng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Tableau Desktop connects to the DWH to deliver dashboards and visualizations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imes"/>
              <a:buChar char="-"/>
            </a:pPr>
            <a:r>
              <a:rPr lang="zh-CN" sz="900">
                <a:latin typeface="Times"/>
                <a:ea typeface="Times"/>
                <a:cs typeface="Times"/>
                <a:sym typeface="Times"/>
              </a:rPr>
              <a:t>Alternative with Tableau Public: Use a Python script with MySQL commands to convert tables in the database to CSV files per table → Upload CSV files to Tableau</a:t>
            </a:r>
            <a:endParaRPr sz="9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>
            <p:ph type="ctrTitle"/>
          </p:nvPr>
        </p:nvSpPr>
        <p:spPr>
          <a:xfrm>
            <a:off x="263100" y="194925"/>
            <a:ext cx="31974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</a:t>
            </a:r>
            <a:r>
              <a:rPr lang="zh-CN"/>
              <a:t>atabase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 </a:t>
            </a:r>
            <a:endParaRPr sz="2200"/>
          </a:p>
        </p:txBody>
      </p:sp>
      <p:pic>
        <p:nvPicPr>
          <p:cNvPr id="338" name="Google Shape;338;p62" title="Sch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275" y="67094"/>
            <a:ext cx="3987076" cy="500931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266500" y="809300"/>
            <a:ext cx="4462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 u="sng">
                <a:latin typeface="Times"/>
                <a:ea typeface="Times"/>
                <a:cs typeface="Times"/>
                <a:sym typeface="Times"/>
              </a:rPr>
              <a:t>Individual level:</a:t>
            </a:r>
            <a:endParaRPr b="1" sz="13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dim_demographics:</a:t>
            </a:r>
            <a:r>
              <a:rPr i="1" lang="zh-CN" sz="11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Stores key demographic attributes of each respondent</a:t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dim_general_health: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Records self-reported overall health status</a:t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dim_behaviors: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Captures lifestyle and behavior metrics</a:t>
            </a:r>
            <a:endParaRPr b="1"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dim_checkup_engagement: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Tracks how long it’s been since a respondent’s last cholesterol check and general medical checkup.</a:t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dim_bmi: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Contains Body Mass Index measurements</a:t>
            </a:r>
            <a:endParaRPr b="1" i="1" sz="11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0" name="Google Shape;340;p62"/>
          <p:cNvSpPr txBox="1"/>
          <p:nvPr/>
        </p:nvSpPr>
        <p:spPr>
          <a:xfrm>
            <a:off x="266500" y="3365400"/>
            <a:ext cx="429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 u="sng">
                <a:latin typeface="Times"/>
                <a:ea typeface="Times"/>
                <a:cs typeface="Times"/>
                <a:sym typeface="Times"/>
              </a:rPr>
              <a:t>State level:</a:t>
            </a:r>
            <a:endParaRPr b="1" sz="1300" u="sng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dim_state:</a:t>
            </a:r>
            <a:r>
              <a:rPr i="1" lang="zh-CN" sz="11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Defines each U.S. state by name and population, serving as the primary state dimension</a:t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dim_state_env: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 Records the environmental metrics at the state level </a:t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zh-CN" sz="1100">
                <a:latin typeface="Times"/>
                <a:ea typeface="Times"/>
                <a:cs typeface="Times"/>
                <a:sym typeface="Times"/>
              </a:rPr>
              <a:t>dim_state_eco: </a:t>
            </a:r>
            <a:r>
              <a:rPr lang="zh-CN" sz="1100">
                <a:latin typeface="Times"/>
                <a:ea typeface="Times"/>
                <a:cs typeface="Times"/>
                <a:sym typeface="Times"/>
              </a:rPr>
              <a:t>Store the detail economic indicators by state</a:t>
            </a:r>
            <a:endParaRPr b="1" sz="11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ctrTitle"/>
          </p:nvPr>
        </p:nvSpPr>
        <p:spPr>
          <a:xfrm>
            <a:off x="263100" y="194925"/>
            <a:ext cx="31974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Tableau Reports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 </a:t>
            </a:r>
            <a:endParaRPr sz="2200"/>
          </a:p>
        </p:txBody>
      </p:sp>
      <p:sp>
        <p:nvSpPr>
          <p:cNvPr id="346" name="Google Shape;346;p63"/>
          <p:cNvSpPr txBox="1"/>
          <p:nvPr/>
        </p:nvSpPr>
        <p:spPr>
          <a:xfrm>
            <a:off x="1077575" y="4766775"/>
            <a:ext cx="756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https://public.tableau.com/app/profile/zizhan.li8282/viz/CVDRisk_17483262004220/Dashboard1?publish=yes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</p:txBody>
      </p:sp>
      <p:pic>
        <p:nvPicPr>
          <p:cNvPr id="347" name="Google Shape;347;p63" title="Screenshot 2025-05-27 at 10.23.0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50" y="609974"/>
            <a:ext cx="6572499" cy="41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>
            <p:ph idx="4294967295" type="ctrTitle"/>
          </p:nvPr>
        </p:nvSpPr>
        <p:spPr>
          <a:xfrm>
            <a:off x="552175" y="0"/>
            <a:ext cx="76881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  <a:endParaRPr b="0" i="1" sz="5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3" name="Google Shape;353;p64"/>
          <p:cNvSpPr txBox="1"/>
          <p:nvPr>
            <p:ph idx="4294967295" type="ctrTitle"/>
          </p:nvPr>
        </p:nvSpPr>
        <p:spPr>
          <a:xfrm>
            <a:off x="590163" y="594350"/>
            <a:ext cx="31491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500">
                <a:latin typeface="DM Serif Display"/>
                <a:ea typeface="DM Serif Display"/>
                <a:cs typeface="DM Serif Display"/>
                <a:sym typeface="DM Serif Display"/>
              </a:rPr>
              <a:t>What we found</a:t>
            </a:r>
            <a:endParaRPr b="0" i="1" sz="177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33750"/>
            <a:ext cx="2119702" cy="134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075" y="2143397"/>
            <a:ext cx="2119698" cy="1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4"/>
          <p:cNvSpPr txBox="1"/>
          <p:nvPr/>
        </p:nvSpPr>
        <p:spPr>
          <a:xfrm>
            <a:off x="4595650" y="1550000"/>
            <a:ext cx="362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Driven by both the environment and behavior</a:t>
            </a:r>
            <a:endParaRPr i="1"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7" name="Google Shape;357;p64"/>
          <p:cNvSpPr txBox="1"/>
          <p:nvPr/>
        </p:nvSpPr>
        <p:spPr>
          <a:xfrm>
            <a:off x="552175" y="15633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</a:t>
            </a:r>
            <a:r>
              <a:rPr i="1"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ignificant socio-economic differences </a:t>
            </a:r>
            <a:endParaRPr i="1"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25" y="2426827"/>
            <a:ext cx="3966652" cy="24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8" y="1389775"/>
            <a:ext cx="5517885" cy="36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5"/>
          <p:cNvSpPr txBox="1"/>
          <p:nvPr/>
        </p:nvSpPr>
        <p:spPr>
          <a:xfrm>
            <a:off x="5893800" y="112100"/>
            <a:ext cx="319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Mid‑South states (MO, SC, PA) have stroke rates &gt; 8%, vs. ~4.5% on West Coast/NE.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5" name="Google Shape;365;p65"/>
          <p:cNvSpPr txBox="1"/>
          <p:nvPr/>
        </p:nvSpPr>
        <p:spPr>
          <a:xfrm>
            <a:off x="5893875" y="834525"/>
            <a:ext cx="319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Mental health </a:t>
            </a: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&gt; 20 “bad” days/month → stroke rate ~8%; Mental health ≤ 5 days → ~3.5%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6" name="Google Shape;366;p65"/>
          <p:cNvSpPr txBox="1"/>
          <p:nvPr/>
        </p:nvSpPr>
        <p:spPr>
          <a:xfrm>
            <a:off x="5893800" y="1556950"/>
            <a:ext cx="3193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Obese individuals have the highest stroke rate at ~7.5%, Overweight and Normal‑weight groups follow at ~6.3% and ~4.8%; Underweight individuals show the lowest rate at ~5.5%.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5893800" y="28646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Income </a:t>
            </a: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&lt; $20k/year → &gt; 10% stroke rate; Income &gt; $75k → ~3%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5913075" y="3572075"/>
            <a:ext cx="3154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For air quality, </a:t>
            </a: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PM2.5 ↑ from 4 to 9 µg/m³ → stroke rate ↑ from ~4.6% to ~6.5%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5913075" y="4357175"/>
            <a:ext cx="315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 exercise → ~8% risk; 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daily exercise → ~4.7%</a:t>
            </a:r>
            <a:endParaRPr sz="1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0" name="Google Shape;370;p65"/>
          <p:cNvSpPr txBox="1"/>
          <p:nvPr>
            <p:ph idx="4294967295" type="ctrTitle"/>
          </p:nvPr>
        </p:nvSpPr>
        <p:spPr>
          <a:xfrm>
            <a:off x="581813" y="602725"/>
            <a:ext cx="31491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500">
                <a:latin typeface="DM Serif Display"/>
                <a:ea typeface="DM Serif Display"/>
                <a:cs typeface="DM Serif Display"/>
                <a:sym typeface="DM Serif Display"/>
              </a:rPr>
              <a:t>What we found</a:t>
            </a:r>
            <a:endParaRPr b="0" i="1" sz="177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1" name="Google Shape;371;p65"/>
          <p:cNvSpPr txBox="1"/>
          <p:nvPr>
            <p:ph idx="4294967295" type="ctrTitle"/>
          </p:nvPr>
        </p:nvSpPr>
        <p:spPr>
          <a:xfrm>
            <a:off x="552175" y="0"/>
            <a:ext cx="34731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  <a:endParaRPr b="0" i="1" sz="50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>
            <p:ph idx="4294967295" type="ctrTitle"/>
          </p:nvPr>
        </p:nvSpPr>
        <p:spPr>
          <a:xfrm>
            <a:off x="727950" y="156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endParaRPr b="0" i="1" sz="5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77" name="Google Shape;3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375" y="603350"/>
            <a:ext cx="6609251" cy="44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